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61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3" r:id="rId14"/>
    <p:sldId id="274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228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685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1143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1600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381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381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381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381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/>
      <a:tcStyle>
        <a:tcBdr/>
        <a:fill>
          <a:solidFill>
            <a:srgbClr val="FCE9F0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381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381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002EA3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2EA3"/>
          </a:solidFill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381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381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002EA3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solidFill>
            <a:srgbClr val="002EA3">
              <a:alpha val="20000"/>
            </a:srgbClr>
          </a:solidFill>
        </a:fill>
      </a:tcStyle>
    </a:firstCol>
    <a:la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50800" cap="flat">
              <a:solidFill>
                <a:srgbClr val="002EA3"/>
              </a:solidFill>
              <a:prstDash val="solid"/>
              <a:round/>
            </a:ln>
          </a:top>
          <a:bottom>
            <a:ln w="127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2EA3"/>
        </a:fontRef>
        <a:srgbClr val="002EA3"/>
      </a:tcTxStyle>
      <a:tcStyle>
        <a:tcBdr>
          <a:left>
            <a:ln w="12700" cap="flat">
              <a:solidFill>
                <a:srgbClr val="002EA3"/>
              </a:solidFill>
              <a:prstDash val="solid"/>
              <a:round/>
            </a:ln>
          </a:left>
          <a:right>
            <a:ln w="12700" cap="flat">
              <a:solidFill>
                <a:srgbClr val="002EA3"/>
              </a:solidFill>
              <a:prstDash val="solid"/>
              <a:round/>
            </a:ln>
          </a:right>
          <a:top>
            <a:ln w="12700" cap="flat">
              <a:solidFill>
                <a:srgbClr val="002EA3"/>
              </a:solidFill>
              <a:prstDash val="solid"/>
              <a:round/>
            </a:ln>
          </a:top>
          <a:bottom>
            <a:ln w="25400" cap="flat">
              <a:solidFill>
                <a:srgbClr val="002EA3"/>
              </a:solidFill>
              <a:prstDash val="solid"/>
              <a:round/>
            </a:ln>
          </a:bottom>
          <a:insideH>
            <a:ln w="12700" cap="flat">
              <a:solidFill>
                <a:srgbClr val="002EA3"/>
              </a:solidFill>
              <a:prstDash val="solid"/>
              <a:round/>
            </a:ln>
          </a:insideH>
          <a:insideV>
            <a:ln w="12700" cap="flat">
              <a:solidFill>
                <a:srgbClr val="002EA3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03"/>
    <p:restoredTop sz="94802"/>
  </p:normalViewPr>
  <p:slideViewPr>
    <p:cSldViewPr snapToGrid="0" snapToObjects="1">
      <p:cViewPr varScale="1">
        <p:scale>
          <a:sx n="94" d="100"/>
          <a:sy n="94" d="100"/>
        </p:scale>
        <p:origin x="175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7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7" name="Shape 13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852770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Verdan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www.climate.gov</a:t>
            </a:r>
            <a:r>
              <a:rPr lang="en-US" dirty="0"/>
              <a:t>/news-features/climate-</a:t>
            </a:r>
            <a:r>
              <a:rPr lang="en-US" dirty="0" err="1"/>
              <a:t>qa</a:t>
            </a:r>
            <a:r>
              <a:rPr lang="en-US" dirty="0"/>
              <a:t>/if-carbon-dioxide-hits-new-high-every-year-why-isn%E2%80%99t-every-year-hotter-last</a:t>
            </a:r>
          </a:p>
        </p:txBody>
      </p:sp>
    </p:spTree>
    <p:extLst>
      <p:ext uri="{BB962C8B-B14F-4D97-AF65-F5344CB8AC3E}">
        <p14:creationId xmlns:p14="http://schemas.microsoft.com/office/powerpoint/2010/main" val="3151602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css.umich.edu</a:t>
            </a:r>
            <a:r>
              <a:rPr lang="en-US" dirty="0"/>
              <a:t>/factsheets/us-renewable-energy-factsheet</a:t>
            </a:r>
          </a:p>
        </p:txBody>
      </p:sp>
    </p:spTree>
    <p:extLst>
      <p:ext uri="{BB962C8B-B14F-4D97-AF65-F5344CB8AC3E}">
        <p14:creationId xmlns:p14="http://schemas.microsoft.com/office/powerpoint/2010/main" val="2280320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solenergy.com.ph</a:t>
            </a:r>
            <a:r>
              <a:rPr lang="en-US" dirty="0"/>
              <a:t>/the-rise-of-organic-photovoltaics/</a:t>
            </a:r>
          </a:p>
          <a:p>
            <a:r>
              <a:rPr lang="en-US" dirty="0"/>
              <a:t>Dou2013</a:t>
            </a:r>
          </a:p>
        </p:txBody>
      </p:sp>
    </p:spTree>
    <p:extLst>
      <p:ext uri="{BB962C8B-B14F-4D97-AF65-F5344CB8AC3E}">
        <p14:creationId xmlns:p14="http://schemas.microsoft.com/office/powerpoint/2010/main" val="2785136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quare"/>
          <p:cNvSpPr/>
          <p:nvPr/>
        </p:nvSpPr>
        <p:spPr>
          <a:xfrm>
            <a:off x="2375941" y="-23039"/>
            <a:ext cx="8252916" cy="8253667"/>
          </a:xfrm>
          <a:prstGeom prst="rect">
            <a:avLst/>
          </a:prstGeom>
          <a:solidFill>
            <a:srgbClr val="002EA3">
              <a:alpha val="90431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3" name="BoiseState-PrimaryMark-OrangeWhiteOutline-D64309.png" descr="BoiseState-PrimaryMark-OrangeWhiteOutline-D6430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102" y="6509935"/>
            <a:ext cx="3370595" cy="1081016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econdary caption goes here"/>
          <p:cNvSpPr txBox="1">
            <a:spLocks noGrp="1"/>
          </p:cNvSpPr>
          <p:nvPr>
            <p:ph type="body" sz="quarter" idx="13"/>
          </p:nvPr>
        </p:nvSpPr>
        <p:spPr>
          <a:xfrm>
            <a:off x="4245836" y="5071955"/>
            <a:ext cx="4513129" cy="422489"/>
          </a:xfrm>
          <a:prstGeom prst="rect">
            <a:avLst/>
          </a:prstGeom>
        </p:spPr>
        <p:txBody>
          <a:bodyPr anchor="ctr"/>
          <a:lstStyle>
            <a:lvl1pPr defTabSz="361188">
              <a:defRPr sz="2370" i="0"/>
            </a:lvl1pPr>
          </a:lstStyle>
          <a:p>
            <a:r>
              <a:t>Title Subheading</a:t>
            </a:r>
          </a:p>
        </p:txBody>
      </p:sp>
      <p:sp>
        <p:nvSpPr>
          <p:cNvPr id="15" name="Click to add heading"/>
          <p:cNvSpPr>
            <a:spLocks noGrp="1"/>
          </p:cNvSpPr>
          <p:nvPr>
            <p:ph type="body" sz="quarter" idx="14"/>
          </p:nvPr>
        </p:nvSpPr>
        <p:spPr>
          <a:xfrm>
            <a:off x="3645094" y="706078"/>
            <a:ext cx="5714612" cy="4189688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1400"/>
              </a:spcBef>
              <a:defRPr sz="4200" i="0" cap="all"/>
            </a:lvl1pPr>
          </a:lstStyle>
          <a:p>
            <a:r>
              <a:t>Click to add heading</a:t>
            </a:r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Whi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quare"/>
          <p:cNvSpPr/>
          <p:nvPr/>
        </p:nvSpPr>
        <p:spPr>
          <a:xfrm>
            <a:off x="2374900" y="-2230"/>
            <a:ext cx="8255000" cy="8255001"/>
          </a:xfrm>
          <a:prstGeom prst="rect">
            <a:avLst/>
          </a:prstGeom>
          <a:solidFill>
            <a:srgbClr val="FFFFFF">
              <a:alpha val="90431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35" name="boisestate-primarylogo-2color.png" descr="boisestate-primarylogo-2colo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592" y="6522173"/>
            <a:ext cx="3283615" cy="99594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econdary caption goes here"/>
          <p:cNvSpPr txBox="1">
            <a:spLocks noGrp="1"/>
          </p:cNvSpPr>
          <p:nvPr>
            <p:ph type="body" sz="quarter" idx="13"/>
          </p:nvPr>
        </p:nvSpPr>
        <p:spPr>
          <a:xfrm>
            <a:off x="4486417" y="5083292"/>
            <a:ext cx="4031966" cy="399816"/>
          </a:xfrm>
          <a:prstGeom prst="rect">
            <a:avLst/>
          </a:prstGeom>
        </p:spPr>
        <p:txBody>
          <a:bodyPr wrap="none" lIns="27092" tIns="27092" rIns="27092" bIns="27092" anchor="ctr">
            <a:spAutoFit/>
          </a:bodyPr>
          <a:lstStyle>
            <a:lvl1pPr>
              <a:defRPr sz="2400" i="0">
                <a:solidFill>
                  <a:srgbClr val="D84200"/>
                </a:solidFill>
              </a:defRPr>
            </a:lvl1pPr>
          </a:lstStyle>
          <a:p>
            <a:r>
              <a:t>Secondary caption goes here</a:t>
            </a:r>
          </a:p>
        </p:txBody>
      </p:sp>
      <p:sp>
        <p:nvSpPr>
          <p:cNvPr id="37" name="Click to add heading"/>
          <p:cNvSpPr txBox="1">
            <a:spLocks noGrp="1"/>
          </p:cNvSpPr>
          <p:nvPr>
            <p:ph type="body" sz="quarter" idx="14"/>
          </p:nvPr>
        </p:nvSpPr>
        <p:spPr>
          <a:xfrm>
            <a:off x="4141142" y="1696132"/>
            <a:ext cx="4722516" cy="1255936"/>
          </a:xfrm>
          <a:prstGeom prst="rect">
            <a:avLst/>
          </a:prstGeom>
        </p:spPr>
        <p:txBody>
          <a:bodyPr lIns="27092" tIns="27092" rIns="27092" bIns="27092" anchor="ctr">
            <a:spAutoFit/>
          </a:bodyPr>
          <a:lstStyle>
            <a:lvl1pPr>
              <a:spcBef>
                <a:spcPts val="1400"/>
              </a:spcBef>
              <a:defRPr sz="4200" i="0" cap="all">
                <a:solidFill>
                  <a:srgbClr val="002EA3"/>
                </a:solidFill>
              </a:defRPr>
            </a:lvl1pPr>
          </a:lstStyle>
          <a:p>
            <a:r>
              <a:t>Click to add heading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"/>
          <p:cNvSpPr txBox="1">
            <a:spLocks noGrp="1"/>
          </p:cNvSpPr>
          <p:nvPr>
            <p:ph type="body" sz="quarter" idx="13"/>
          </p:nvPr>
        </p:nvSpPr>
        <p:spPr>
          <a:xfrm>
            <a:off x="5793292" y="399485"/>
            <a:ext cx="1418216" cy="572630"/>
          </a:xfrm>
          <a:prstGeom prst="rect">
            <a:avLst/>
          </a:prstGeom>
        </p:spPr>
        <p:txBody>
          <a:bodyPr wrap="none" lIns="27092" tIns="27092" rIns="27092" bIns="27092" anchor="ctr">
            <a:spAutoFit/>
          </a:bodyPr>
          <a:lstStyle/>
          <a:p>
            <a:pPr>
              <a:defRPr sz="3600" b="1" i="0" cap="all" spc="360">
                <a:solidFill>
                  <a:srgbClr val="002EA3"/>
                </a:solidFill>
              </a:defRPr>
            </a:pPr>
            <a:endParaRPr/>
          </a:p>
        </p:txBody>
      </p:sp>
      <p:pic>
        <p:nvPicPr>
          <p:cNvPr id="46" name="boisestate-B-2color.png" descr="boisestate-B-2color.png"/>
          <p:cNvPicPr>
            <a:picLocks noChangeAspect="1"/>
          </p:cNvPicPr>
          <p:nvPr/>
        </p:nvPicPr>
        <p:blipFill>
          <a:blip r:embed="rId3"/>
          <a:srcRect t="5599" b="5599"/>
          <a:stretch>
            <a:fillRect/>
          </a:stretch>
        </p:blipFill>
        <p:spPr>
          <a:xfrm>
            <a:off x="11963400" y="8889999"/>
            <a:ext cx="1019821" cy="783962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Text"/>
          <p:cNvSpPr txBox="1"/>
          <p:nvPr/>
        </p:nvSpPr>
        <p:spPr>
          <a:xfrm>
            <a:off x="6070748" y="4640039"/>
            <a:ext cx="765635" cy="473522"/>
          </a:xfrm>
          <a:prstGeom prst="rect">
            <a:avLst/>
          </a:prstGeom>
          <a:ln w="12700">
            <a:miter lim="400000"/>
          </a:ln>
        </p:spPr>
        <p:txBody>
          <a:bodyPr wrap="none" lIns="27092" tIns="27092" rIns="27092" bIns="27092" anchor="ctr">
            <a:spAutoFit/>
          </a:bodyPr>
          <a:lstStyle/>
          <a:p>
            <a:endParaRPr/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with Caption  Box &amp; Text Oran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Image"/>
          <p:cNvSpPr>
            <a:spLocks noGrp="1"/>
          </p:cNvSpPr>
          <p:nvPr>
            <p:ph type="pic" idx="13"/>
          </p:nvPr>
        </p:nvSpPr>
        <p:spPr>
          <a:xfrm>
            <a:off x="-2972" y="-18858"/>
            <a:ext cx="5886294" cy="979137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6" name="Rectangle"/>
          <p:cNvSpPr/>
          <p:nvPr/>
        </p:nvSpPr>
        <p:spPr>
          <a:xfrm>
            <a:off x="5016500" y="5156200"/>
            <a:ext cx="7240951" cy="3261308"/>
          </a:xfrm>
          <a:prstGeom prst="rect">
            <a:avLst/>
          </a:prstGeom>
          <a:solidFill>
            <a:srgbClr val="D842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587022">
              <a:spcBef>
                <a:spcPts val="1400"/>
              </a:spcBef>
              <a:defRPr sz="4200" cap="all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57" name="boisestate-B-orange-whiteoutline.png" descr="boisestate-B-orange-whiteoutline.png"/>
          <p:cNvPicPr>
            <a:picLocks noChangeAspect="1"/>
          </p:cNvPicPr>
          <p:nvPr/>
        </p:nvPicPr>
        <p:blipFill>
          <a:blip r:embed="rId2"/>
          <a:srcRect t="5676" b="5676"/>
          <a:stretch>
            <a:fillRect/>
          </a:stretch>
        </p:blipFill>
        <p:spPr>
          <a:xfrm>
            <a:off x="68579" y="8891711"/>
            <a:ext cx="1019266" cy="782170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Lorem ipsum dolor sit amet."/>
          <p:cNvSpPr txBox="1">
            <a:spLocks noGrp="1"/>
          </p:cNvSpPr>
          <p:nvPr>
            <p:ph type="body" sz="quarter" idx="14"/>
          </p:nvPr>
        </p:nvSpPr>
        <p:spPr>
          <a:xfrm>
            <a:off x="6412305" y="900511"/>
            <a:ext cx="5519634" cy="1034073"/>
          </a:xfrm>
          <a:prstGeom prst="rect">
            <a:avLst/>
          </a:prstGeom>
        </p:spPr>
        <p:txBody>
          <a:bodyPr anchor="ctr"/>
          <a:lstStyle>
            <a:lvl1pPr algn="l">
              <a:spcBef>
                <a:spcPts val="1400"/>
              </a:spcBef>
              <a:defRPr sz="3000" b="1" i="0" cap="all">
                <a:solidFill>
                  <a:srgbClr val="002EA3"/>
                </a:solidFill>
              </a:defRPr>
            </a:lvl1pPr>
          </a:lstStyle>
          <a:p>
            <a:r>
              <a:t>Photo Heading</a:t>
            </a:r>
          </a:p>
        </p:txBody>
      </p:sp>
      <p:sp>
        <p:nvSpPr>
          <p:cNvPr id="59" name="Quisque sagittis lorem id urna pretium, mattis feugiat erat finibus. Sed sit amet aliquet ante, nec rutrum libero."/>
          <p:cNvSpPr txBox="1">
            <a:spLocks noGrp="1"/>
          </p:cNvSpPr>
          <p:nvPr>
            <p:ph type="body" sz="quarter" idx="15"/>
          </p:nvPr>
        </p:nvSpPr>
        <p:spPr>
          <a:xfrm>
            <a:off x="6425005" y="1830290"/>
            <a:ext cx="5886294" cy="2576378"/>
          </a:xfrm>
          <a:prstGeom prst="rect">
            <a:avLst/>
          </a:prstGeom>
        </p:spPr>
        <p:txBody>
          <a:bodyPr anchor="ctr"/>
          <a:lstStyle>
            <a:lvl1pPr algn="l" defTabSz="325120">
              <a:defRPr sz="3400" i="0">
                <a:solidFill>
                  <a:srgbClr val="3C4542"/>
                </a:solidFill>
              </a:defRPr>
            </a:lvl1pPr>
          </a:lstStyle>
          <a:p>
            <a:r>
              <a:t>Lorem ipsum dolor sit amet, consectetur adipiscing elit. Quisque sagittis lorem id urna pretium, mattis feugiat erat finibus.</a:t>
            </a:r>
          </a:p>
        </p:txBody>
      </p:sp>
      <p:sp>
        <p:nvSpPr>
          <p:cNvPr id="60" name="Text"/>
          <p:cNvSpPr txBox="1">
            <a:spLocks noGrp="1"/>
          </p:cNvSpPr>
          <p:nvPr>
            <p:ph type="body" sz="quarter" idx="16"/>
          </p:nvPr>
        </p:nvSpPr>
        <p:spPr>
          <a:xfrm>
            <a:off x="5362990" y="5396520"/>
            <a:ext cx="6547970" cy="535360"/>
          </a:xfrm>
          <a:prstGeom prst="rect">
            <a:avLst/>
          </a:prstGeom>
        </p:spPr>
        <p:txBody>
          <a:bodyPr lIns="27092" tIns="27092" rIns="27092" bIns="27092" anchor="ctr">
            <a:spAutoFit/>
          </a:bodyPr>
          <a:lstStyle/>
          <a:p>
            <a:pPr algn="l">
              <a:defRPr sz="3400"/>
            </a:pPr>
            <a:endParaRPr/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with Caption  Box &amp; Text Blu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Image"/>
          <p:cNvSpPr>
            <a:spLocks noGrp="1"/>
          </p:cNvSpPr>
          <p:nvPr>
            <p:ph type="pic" idx="13"/>
          </p:nvPr>
        </p:nvSpPr>
        <p:spPr>
          <a:xfrm>
            <a:off x="7116974" y="-23206"/>
            <a:ext cx="5924590" cy="980694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9" name="Rectangle"/>
          <p:cNvSpPr/>
          <p:nvPr/>
        </p:nvSpPr>
        <p:spPr>
          <a:xfrm>
            <a:off x="1127427" y="5207000"/>
            <a:ext cx="7368873" cy="3280836"/>
          </a:xfrm>
          <a:prstGeom prst="rect">
            <a:avLst/>
          </a:prstGeom>
          <a:solidFill>
            <a:srgbClr val="002EA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587022">
              <a:spcBef>
                <a:spcPts val="1400"/>
              </a:spcBef>
              <a:defRPr sz="4200" cap="all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" name="Lorem ipsum dolor sit amet."/>
          <p:cNvSpPr txBox="1">
            <a:spLocks noGrp="1"/>
          </p:cNvSpPr>
          <p:nvPr>
            <p:ph type="body" sz="quarter" idx="14"/>
          </p:nvPr>
        </p:nvSpPr>
        <p:spPr>
          <a:xfrm>
            <a:off x="818553" y="1194595"/>
            <a:ext cx="5519635" cy="1095589"/>
          </a:xfrm>
          <a:prstGeom prst="rect">
            <a:avLst/>
          </a:prstGeom>
        </p:spPr>
        <p:txBody>
          <a:bodyPr anchor="ctr"/>
          <a:lstStyle>
            <a:lvl1pPr algn="l">
              <a:spcBef>
                <a:spcPts val="1400"/>
              </a:spcBef>
              <a:defRPr sz="3000" b="1" i="0" cap="all">
                <a:solidFill>
                  <a:srgbClr val="002EA3"/>
                </a:solidFill>
              </a:defRPr>
            </a:lvl1pPr>
          </a:lstStyle>
          <a:p>
            <a:r>
              <a:t>Photo Heading</a:t>
            </a:r>
          </a:p>
        </p:txBody>
      </p:sp>
      <p:sp>
        <p:nvSpPr>
          <p:cNvPr id="71" name="Quisque sagittis lorem id urna pretium, mattis feugiat erat finibus. Sed sit amet aliquet ante, nec rutrum libero."/>
          <p:cNvSpPr txBox="1">
            <a:spLocks noGrp="1"/>
          </p:cNvSpPr>
          <p:nvPr>
            <p:ph type="body" sz="quarter" idx="15"/>
          </p:nvPr>
        </p:nvSpPr>
        <p:spPr>
          <a:xfrm>
            <a:off x="831253" y="2166585"/>
            <a:ext cx="5924591" cy="2436282"/>
          </a:xfrm>
          <a:prstGeom prst="rect">
            <a:avLst/>
          </a:prstGeom>
        </p:spPr>
        <p:txBody>
          <a:bodyPr anchor="ctr"/>
          <a:lstStyle>
            <a:lvl1pPr algn="l" defTabSz="308863">
              <a:defRPr sz="3230" i="0">
                <a:solidFill>
                  <a:srgbClr val="3C4542"/>
                </a:solidFill>
              </a:defRPr>
            </a:lvl1pPr>
          </a:lstStyle>
          <a:p>
            <a:r>
              <a:t>Lorem ipsum dolor sit amet, consectetur adipiscing elit. Quisque sagittis lorem id urna pretium, mattis feugiat erat finibus.</a:t>
            </a:r>
          </a:p>
        </p:txBody>
      </p:sp>
      <p:sp>
        <p:nvSpPr>
          <p:cNvPr id="72" name="Text"/>
          <p:cNvSpPr txBox="1">
            <a:spLocks noGrp="1"/>
          </p:cNvSpPr>
          <p:nvPr>
            <p:ph type="body" sz="quarter" idx="16"/>
          </p:nvPr>
        </p:nvSpPr>
        <p:spPr>
          <a:xfrm>
            <a:off x="1425990" y="5421920"/>
            <a:ext cx="6771747" cy="535360"/>
          </a:xfrm>
          <a:prstGeom prst="rect">
            <a:avLst/>
          </a:prstGeom>
        </p:spPr>
        <p:txBody>
          <a:bodyPr lIns="27092" tIns="27092" rIns="27092" bIns="27092" anchor="ctr">
            <a:spAutoFit/>
          </a:bodyPr>
          <a:lstStyle/>
          <a:p>
            <a:pPr algn="l">
              <a:defRPr sz="3400"/>
            </a:pPr>
            <a:endParaRPr/>
          </a:p>
        </p:txBody>
      </p:sp>
      <p:pic>
        <p:nvPicPr>
          <p:cNvPr id="73" name="boisestate-B-orange-whiteoutline.png" descr="boisestate-B-orange-whiteoutline.png"/>
          <p:cNvPicPr>
            <a:picLocks noChangeAspect="1"/>
          </p:cNvPicPr>
          <p:nvPr/>
        </p:nvPicPr>
        <p:blipFill>
          <a:blip r:embed="rId2"/>
          <a:srcRect t="5676" b="5676"/>
          <a:stretch>
            <a:fillRect/>
          </a:stretch>
        </p:blipFill>
        <p:spPr>
          <a:xfrm>
            <a:off x="11963400" y="8891711"/>
            <a:ext cx="1019266" cy="782170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3385" y="3611879"/>
            <a:ext cx="10464804" cy="2136989"/>
          </a:xfrm>
          <a:prstGeom prst="rect">
            <a:avLst/>
          </a:prstGeom>
        </p:spPr>
        <p:txBody>
          <a:bodyPr anchor="ctr"/>
          <a:lstStyle>
            <a:lvl1pPr>
              <a:defRPr sz="6800" i="0" cap="all" spc="340"/>
            </a:lvl1pPr>
          </a:lstStyle>
          <a:p>
            <a:r>
              <a:t>“Quote”</a:t>
            </a:r>
          </a:p>
        </p:txBody>
      </p:sp>
      <p:sp>
        <p:nvSpPr>
          <p:cNvPr id="82" name="Text"/>
          <p:cNvSpPr txBox="1">
            <a:spLocks noGrp="1"/>
          </p:cNvSpPr>
          <p:nvPr>
            <p:ph type="body" sz="quarter" idx="14"/>
          </p:nvPr>
        </p:nvSpPr>
        <p:spPr>
          <a:xfrm>
            <a:off x="6210089" y="7851477"/>
            <a:ext cx="584622" cy="375246"/>
          </a:xfrm>
          <a:prstGeom prst="rect">
            <a:avLst/>
          </a:prstGeom>
        </p:spPr>
        <p:txBody>
          <a:bodyPr wrap="none" lIns="27092" tIns="27092" rIns="27092" bIns="27092" anchor="ctr">
            <a:spAutoFit/>
          </a:bodyPr>
          <a:lstStyle/>
          <a:p>
            <a:endParaRPr/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3385" y="3611879"/>
            <a:ext cx="10464804" cy="2136989"/>
          </a:xfrm>
          <a:prstGeom prst="rect">
            <a:avLst/>
          </a:prstGeom>
        </p:spPr>
        <p:txBody>
          <a:bodyPr anchor="ctr"/>
          <a:lstStyle>
            <a:lvl1pPr>
              <a:defRPr sz="6800" i="0" cap="all" spc="340"/>
            </a:lvl1pPr>
          </a:lstStyle>
          <a:p>
            <a:r>
              <a:t>“Quote”</a:t>
            </a:r>
          </a:p>
        </p:txBody>
      </p:sp>
      <p:sp>
        <p:nvSpPr>
          <p:cNvPr id="91" name="Text"/>
          <p:cNvSpPr txBox="1">
            <a:spLocks noGrp="1"/>
          </p:cNvSpPr>
          <p:nvPr>
            <p:ph type="body" sz="quarter" idx="14"/>
          </p:nvPr>
        </p:nvSpPr>
        <p:spPr>
          <a:xfrm>
            <a:off x="6210089" y="8181677"/>
            <a:ext cx="584622" cy="375246"/>
          </a:xfrm>
          <a:prstGeom prst="rect">
            <a:avLst/>
          </a:prstGeom>
        </p:spPr>
        <p:txBody>
          <a:bodyPr wrap="none" lIns="27092" tIns="27092" rIns="27092" bIns="27092" anchor="ctr">
            <a:spAutoFit/>
          </a:bodyPr>
          <a:lstStyle/>
          <a:p>
            <a:endParaRPr/>
          </a:p>
        </p:txBody>
      </p:sp>
      <p:pic>
        <p:nvPicPr>
          <p:cNvPr id="92" name="boisestate-B-orange-whiteoutline.png" descr="boisestate-B-orange-whiteoutline.png"/>
          <p:cNvPicPr>
            <a:picLocks noChangeAspect="1"/>
          </p:cNvPicPr>
          <p:nvPr/>
        </p:nvPicPr>
        <p:blipFill>
          <a:blip r:embed="rId3"/>
          <a:srcRect t="5676" b="5676"/>
          <a:stretch>
            <a:fillRect/>
          </a:stretch>
        </p:blipFill>
        <p:spPr>
          <a:xfrm>
            <a:off x="11968479" y="8891711"/>
            <a:ext cx="1019266" cy="78217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Blu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boisestate-B-orange-whiteoutline.png" descr="boisestate-B-orange-whiteoutline.png"/>
          <p:cNvPicPr>
            <a:picLocks noChangeAspect="1"/>
          </p:cNvPicPr>
          <p:nvPr/>
        </p:nvPicPr>
        <p:blipFill>
          <a:blip r:embed="rId3"/>
          <a:srcRect t="5676" b="5676"/>
          <a:stretch>
            <a:fillRect/>
          </a:stretch>
        </p:blipFill>
        <p:spPr>
          <a:xfrm>
            <a:off x="11963400" y="8891711"/>
            <a:ext cx="1019266" cy="782170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Signature Mark Slid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BoiseState-PrimaryMark-OrangeWhiteOutline-D64309.png" descr="BoiseState-PrimaryMark-OrangeWhiteOutline-D6430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1382" y="3465309"/>
            <a:ext cx="8802037" cy="2822982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oisestate-B-blue-whiteoutline.png" descr="boisestate-B-blue-whiteoutline.png"/>
          <p:cNvPicPr>
            <a:picLocks noChangeAspect="1"/>
          </p:cNvPicPr>
          <p:nvPr/>
        </p:nvPicPr>
        <p:blipFill>
          <a:blip r:embed="rId12"/>
          <a:srcRect t="5559" b="5559"/>
          <a:stretch>
            <a:fillRect/>
          </a:stretch>
        </p:blipFill>
        <p:spPr>
          <a:xfrm>
            <a:off x="11963400" y="8889999"/>
            <a:ext cx="1016000" cy="781725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948462" y="731519"/>
            <a:ext cx="10403841" cy="30999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1269999" y="7646245"/>
            <a:ext cx="10464803" cy="397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320106" y="8753835"/>
            <a:ext cx="3034454" cy="57261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defTabSz="587022">
              <a:defRPr sz="3400" i="1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9" r:id="rId8"/>
    <p:sldLayoutId id="2147483660" r:id="rId9"/>
  </p:sldLayoutIdLst>
  <p:transition spd="med"/>
  <p:txStyles>
    <p:titleStyle>
      <a:lvl1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all" spc="360" baseline="0">
          <a:ln>
            <a:noFill/>
          </a:ln>
          <a:solidFill>
            <a:srgbClr val="002EA3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ctr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1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400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BoiseState-PrimaryMark-OrangeWhiteOutline-D64309.png" descr="BoiseState-PrimaryMark-OrangeWhiteOutline-D6430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7102" y="6509935"/>
            <a:ext cx="3370595" cy="1081016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Secondary caption goes here"/>
          <p:cNvSpPr txBox="1">
            <a:spLocks noGrp="1"/>
          </p:cNvSpPr>
          <p:nvPr>
            <p:ph type="body" idx="13"/>
          </p:nvPr>
        </p:nvSpPr>
        <p:spPr>
          <a:xfrm>
            <a:off x="4239769" y="5167536"/>
            <a:ext cx="4513129" cy="106949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September 22, 2020</a:t>
            </a:r>
          </a:p>
          <a:p>
            <a:r>
              <a:rPr lang="en-US" dirty="0"/>
              <a:t>Jenny W. </a:t>
            </a:r>
            <a:r>
              <a:rPr lang="en-US" dirty="0" err="1"/>
              <a:t>Fothergill</a:t>
            </a:r>
            <a:endParaRPr lang="en-US" dirty="0"/>
          </a:p>
        </p:txBody>
      </p:sp>
      <p:sp>
        <p:nvSpPr>
          <p:cNvPr id="142" name="Click to add heading"/>
          <p:cNvSpPr>
            <a:spLocks noGrp="1"/>
          </p:cNvSpPr>
          <p:nvPr>
            <p:ph type="body" idx="14"/>
          </p:nvPr>
        </p:nvSpPr>
        <p:spPr>
          <a:xfrm>
            <a:off x="2552131" y="706077"/>
            <a:ext cx="7902054" cy="446145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cap="none" dirty="0">
                <a:cs typeface="Arial" panose="020B0604020202020204" pitchFamily="34" charset="0"/>
              </a:rPr>
              <a:t>Advancing Organic Photovoltaics with Infrastructure for Transferable, Reproducible, Useable, and Extensible (TRUE) Multiscale Models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3870" y="489166"/>
            <a:ext cx="2597077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Molecular Dynamics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C8E830-F92B-1042-9200-F5993DA65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79" y="1174781"/>
            <a:ext cx="7404100" cy="449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30A145-79E5-754D-9F7C-ECBC09F4F5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911" y="3819799"/>
            <a:ext cx="7108910" cy="475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8919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46724" y="489166"/>
            <a:ext cx="2111366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Coarse Graining</a:t>
            </a:r>
          </a:p>
        </p:txBody>
      </p:sp>
    </p:spTree>
    <p:extLst>
      <p:ext uri="{BB962C8B-B14F-4D97-AF65-F5344CB8AC3E}">
        <p14:creationId xmlns:p14="http://schemas.microsoft.com/office/powerpoint/2010/main" val="417101747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51454" y="489166"/>
            <a:ext cx="3901921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These achieve the same 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D8229F-4A39-834D-9585-FB2FBB098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56" y="270946"/>
            <a:ext cx="3764602" cy="92117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A1F1B8-EF4E-8F4F-82BB-A9CEDC48EA6D}"/>
              </a:ext>
            </a:extLst>
          </p:cNvPr>
          <p:cNvSpPr txBox="1"/>
          <p:nvPr/>
        </p:nvSpPr>
        <p:spPr>
          <a:xfrm>
            <a:off x="4809644" y="1995572"/>
            <a:ext cx="7287462" cy="3624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7092" tIns="27092" rIns="27092" bIns="27092" numCol="1" spcCol="38100" rtlCol="0" anchor="ctr">
            <a:spAutoFit/>
          </a:bodyPr>
          <a:lstStyle/>
          <a:p>
            <a:r>
              <a:rPr lang="en-US" sz="2000" dirty="0" err="1">
                <a:latin typeface="Courier" pitchFamily="2" charset="0"/>
              </a:rPr>
              <a:t>hexane_sites</a:t>
            </a:r>
            <a:r>
              <a:rPr lang="en-US" sz="2000" dirty="0">
                <a:latin typeface="Courier" pitchFamily="2" charset="0"/>
              </a:rPr>
              <a:t> = [("_A", "C[CH3]"), ("_B", "CC")]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73D4F4-2453-CA45-B4B0-FFA080134B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138" y="4027662"/>
            <a:ext cx="5842474" cy="483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07278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16219" y="489166"/>
            <a:ext cx="1372382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313270296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41251" y="489166"/>
            <a:ext cx="1122313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Timeline</a:t>
            </a:r>
          </a:p>
        </p:txBody>
      </p:sp>
    </p:spTree>
    <p:extLst>
      <p:ext uri="{BB962C8B-B14F-4D97-AF65-F5344CB8AC3E}">
        <p14:creationId xmlns:p14="http://schemas.microsoft.com/office/powerpoint/2010/main" val="378750750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585763-31B7-6B44-A05B-33B0E4E56E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94727" y="489166"/>
            <a:ext cx="3815359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Climate and Atmospheric CO</a:t>
            </a:r>
            <a:r>
              <a:rPr lang="en-US" i="0" baseline="-25000" dirty="0">
                <a:solidFill>
                  <a:schemeClr val="tx1"/>
                </a:solidFill>
              </a:rPr>
              <a:t>2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587C8D-99B5-2E45-9EE2-907C2375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5600"/>
            <a:ext cx="130048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662513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81029-14D3-7E46-A765-C534074E76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35927" y="489166"/>
            <a:ext cx="2532956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US Energy Portfolio</a:t>
            </a:r>
          </a:p>
        </p:txBody>
      </p:sp>
      <p:pic>
        <p:nvPicPr>
          <p:cNvPr id="3076" name="Picture 4" descr="U.S. Renewable Energy Consumption by Source, 2018">
            <a:extLst>
              <a:ext uri="{FF2B5EF4-FFF2-40B4-BE49-F238E27FC236}">
                <a16:creationId xmlns:a16="http://schemas.microsoft.com/office/drawing/2014/main" id="{86B7BDF0-C7B8-C147-8A8B-9A02EFEE3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717" y="1855520"/>
            <a:ext cx="10721365" cy="5575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4412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079F33-C7AF-E645-B272-1FDD7DA08E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06405" y="489166"/>
            <a:ext cx="1591993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Solar Power</a:t>
            </a:r>
          </a:p>
        </p:txBody>
      </p:sp>
      <p:pic>
        <p:nvPicPr>
          <p:cNvPr id="4098" name="Picture 2" descr="Chart of PV research-cell efficiency versus years, with 24 curves that all start low to the left and rise approximately linearly to the upper right">
            <a:extLst>
              <a:ext uri="{FF2B5EF4-FFF2-40B4-BE49-F238E27FC236}">
                <a16:creationId xmlns:a16="http://schemas.microsoft.com/office/drawing/2014/main" id="{DAA2D493-3C44-5A49-A0E8-FA0A8E876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00" y="2032000"/>
            <a:ext cx="10769600" cy="568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9E05C0-9223-0741-B8FB-9672D9B954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46" y="1143891"/>
            <a:ext cx="11232107" cy="766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0392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52490" y="489166"/>
            <a:ext cx="790492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OPVs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A0DCB4-3712-9C47-9AFA-79E48ED34B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18" y="2194757"/>
            <a:ext cx="8867107" cy="6676410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75714BF2-BD93-7A4E-B84F-A3AE51AA1B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9" r="11455"/>
          <a:stretch/>
        </p:blipFill>
        <p:spPr bwMode="auto">
          <a:xfrm>
            <a:off x="6107154" y="685799"/>
            <a:ext cx="5629922" cy="492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67650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35821" y="489166"/>
            <a:ext cx="933159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History</a:t>
            </a:r>
          </a:p>
        </p:txBody>
      </p:sp>
    </p:spTree>
    <p:extLst>
      <p:ext uri="{BB962C8B-B14F-4D97-AF65-F5344CB8AC3E}">
        <p14:creationId xmlns:p14="http://schemas.microsoft.com/office/powerpoint/2010/main" val="381491358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17065" y="489166"/>
            <a:ext cx="2170677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How OPVs Work</a:t>
            </a:r>
          </a:p>
        </p:txBody>
      </p:sp>
    </p:spTree>
    <p:extLst>
      <p:ext uri="{BB962C8B-B14F-4D97-AF65-F5344CB8AC3E}">
        <p14:creationId xmlns:p14="http://schemas.microsoft.com/office/powerpoint/2010/main" val="37296827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1387" y="349276"/>
            <a:ext cx="542026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Zoo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F25F67-1C67-E44B-AE7B-C7C08E9625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3615"/>
            <a:ext cx="13004800" cy="832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56355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A95130-6E8D-9F43-868C-0204D06FDE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4372" y="489166"/>
            <a:ext cx="776065" cy="393267"/>
          </a:xfrm>
        </p:spPr>
        <p:txBody>
          <a:bodyPr/>
          <a:lstStyle/>
          <a:p>
            <a:r>
              <a:rPr lang="en-US" i="0" dirty="0">
                <a:solidFill>
                  <a:schemeClr val="tx1"/>
                </a:solidFill>
              </a:rPr>
              <a:t>Plan?</a:t>
            </a:r>
          </a:p>
        </p:txBody>
      </p:sp>
    </p:spTree>
    <p:extLst>
      <p:ext uri="{BB962C8B-B14F-4D97-AF65-F5344CB8AC3E}">
        <p14:creationId xmlns:p14="http://schemas.microsoft.com/office/powerpoint/2010/main" val="63873790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Verdana"/>
        <a:ea typeface="Verdana"/>
        <a:cs typeface="Verdan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2EA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27092" tIns="27092" rIns="27092" bIns="27092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Verdana"/>
        <a:ea typeface="Verdana"/>
        <a:cs typeface="Verdan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2EA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27092" tIns="27092" rIns="27092" bIns="27092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110</Words>
  <Application>Microsoft Macintosh PowerPoint</Application>
  <PresentationFormat>Custom</PresentationFormat>
  <Paragraphs>21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Courier</vt:lpstr>
      <vt:lpstr>Helvetica Neue Medium</vt:lpstr>
      <vt:lpstr>Verdana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Jenny Fothergill</cp:lastModifiedBy>
  <cp:revision>8</cp:revision>
  <dcterms:modified xsi:type="dcterms:W3CDTF">2020-09-07T19:35:14Z</dcterms:modified>
</cp:coreProperties>
</file>